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0" r:id="rId1"/>
    <p:sldMasterId id="2147483842" r:id="rId2"/>
    <p:sldMasterId id="2147483854" r:id="rId3"/>
    <p:sldMasterId id="2147483861" r:id="rId4"/>
  </p:sldMasterIdLst>
  <p:notesMasterIdLst>
    <p:notesMasterId r:id="rId32"/>
  </p:notesMasterIdLst>
  <p:sldIdLst>
    <p:sldId id="326" r:id="rId5"/>
    <p:sldId id="433" r:id="rId6"/>
    <p:sldId id="330" r:id="rId7"/>
    <p:sldId id="434" r:id="rId8"/>
    <p:sldId id="435" r:id="rId9"/>
    <p:sldId id="438" r:id="rId10"/>
    <p:sldId id="429" r:id="rId11"/>
    <p:sldId id="430" r:id="rId12"/>
    <p:sldId id="422" r:id="rId13"/>
    <p:sldId id="423" r:id="rId14"/>
    <p:sldId id="424" r:id="rId15"/>
    <p:sldId id="425" r:id="rId16"/>
    <p:sldId id="428" r:id="rId17"/>
    <p:sldId id="426" r:id="rId18"/>
    <p:sldId id="342" r:id="rId19"/>
    <p:sldId id="328" r:id="rId20"/>
    <p:sldId id="329" r:id="rId21"/>
    <p:sldId id="371" r:id="rId22"/>
    <p:sldId id="356" r:id="rId23"/>
    <p:sldId id="415" r:id="rId24"/>
    <p:sldId id="355" r:id="rId25"/>
    <p:sldId id="420" r:id="rId26"/>
    <p:sldId id="331" r:id="rId27"/>
    <p:sldId id="437" r:id="rId28"/>
    <p:sldId id="439" r:id="rId29"/>
    <p:sldId id="431" r:id="rId30"/>
    <p:sldId id="43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33"/>
    <a:srgbClr val="FFFFB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9"/>
    <p:restoredTop sz="79487" autoAdjust="0"/>
  </p:normalViewPr>
  <p:slideViewPr>
    <p:cSldViewPr snapToGrid="0" snapToObjects="1">
      <p:cViewPr>
        <p:scale>
          <a:sx n="68" d="100"/>
          <a:sy n="68" d="100"/>
        </p:scale>
        <p:origin x="1248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A342-E0BB-4542-AD57-EE74A817DD27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3C5CA-4712-9449-A341-620E3599C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Me: high-level overview of what we do in our group and how we fit in the center’s objectives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talk will be biased towards the modeling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3C5CA-4712-9449-A341-620E3599C4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7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Before I start I would like to go through a little scenario in order to show why is computational strain engineering is useful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3C5CA-4712-9449-A341-620E3599C4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3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150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230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3C5CA-4712-9449-A341-620E3599C4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 Growth of E. coli K-12 on malate. a, The malate–oxygen phenotype phase plane (PPP) Phase 1 is characterized by metabolic futile cycles, whereas phase 2 is characterized by acetate overflow metabolism. The line of optimality (LO, in red) separates phases 1 and 2 (ref. 21.) Data points (open circles) represent malate concentrations ranging from 0.25–3 g l21; and temperatures ranging from 29–37 8C. The two data points in blue represent the starting point (day 0) and endpoint (day 30) of adaptive evolution respectively, at a malate concentration of 2 g l21 and a temperature of 37 8C. These data points represent a span of 500 generations. b, Three-dimensional representation of growth rates. The x and y axes represent the same variables as in a. The z axis represents the cellular growth rate (h21). OUR, oxygen uptake rate; MUR, malate uptake rate.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3C5CA-4712-9449-A341-620E3599C4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6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 Growth of E. coli K-12 on malate. a, The malate–oxygen phenotype phase plane (PPP) Phase 1 is characterized by metabolic futile cycles, whereas phase 2 is characterized by acetate overflow metabolism. The line of optimality (LO, in red) separates phases 1 and 2 (ref. 21.) Data points (open circles) represent malate concentrations ranging from 0.25–3 g l21; and temperatures ranging from 29–37 8C. The two data points in blue represent the starting point (day 0) and endpoint (day 30) of adaptive evolution respectively, at a malate concentration of 2 g l21 and a temperature of 37 8C. These data points represent a span of 500 generations. b, Three-dimensional representation of growth rates. The x and y axes represent the same variables as in a. The z axis represents the cellular growth rate (h21). OUR, oxygen uptake rate; MUR, malate uptake rate.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3C5CA-4712-9449-A341-620E3599C4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9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3C5CA-4712-9449-A341-620E3599C4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5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7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2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8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8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2" y="6477000"/>
            <a:ext cx="2970213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7618800" y="6477000"/>
            <a:ext cx="763200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09600" y="6477000"/>
            <a:ext cx="306000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fld id="{103EA872-A674-449B-A120-B97244F8E91D}" type="slidenum">
              <a:rPr lang="en-US" smtClean="0">
                <a:solidFill>
                  <a:srgbClr val="000000"/>
                </a:solidFill>
                <a:latin typeface="Verdana" pitchFamily="34" charset="0"/>
                <a:ea typeface="ＭＳ Ｐゴシック" pitchFamily="-80" charset="-128"/>
              </a:rPr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1600" smtClean="0">
              <a:solidFill>
                <a:srgbClr val="000000"/>
              </a:solidFill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295400"/>
            <a:ext cx="6402388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Klik for at redigere titeltypografi i masteren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22860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 smtClean="0"/>
              <a:t>Klik for at redigere undertiteltypografien i masteren</a:t>
            </a:r>
          </a:p>
        </p:txBody>
      </p:sp>
      <p:pic>
        <p:nvPicPr>
          <p:cNvPr id="114694" name="Picture 6" descr="DTU frise 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32300" y="3124201"/>
            <a:ext cx="4711700" cy="23383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125" y="279400"/>
            <a:ext cx="364177" cy="53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frise01" descr="Cen_fris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100461" y="3125764"/>
            <a:ext cx="5039531" cy="2340000"/>
          </a:xfrm>
          <a:prstGeom prst="rect">
            <a:avLst/>
          </a:prstGeom>
        </p:spPr>
      </p:pic>
      <p:pic>
        <p:nvPicPr>
          <p:cNvPr id="16" name="Billede 15" descr="DTU biosustain A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11562" y="5985771"/>
            <a:ext cx="5040559" cy="61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1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Klik for at redigere titeltypografi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for at redigere typografi i masteren</a:t>
            </a:r>
          </a:p>
          <a:p>
            <a:pPr lvl="1"/>
            <a:r>
              <a:rPr lang="en-US" smtClean="0"/>
              <a:t>Andet niveau</a:t>
            </a:r>
          </a:p>
          <a:p>
            <a:pPr lvl="2"/>
            <a:r>
              <a:rPr lang="en-US" smtClean="0"/>
              <a:t>Tredje niveau</a:t>
            </a:r>
          </a:p>
          <a:p>
            <a:pPr lvl="3"/>
            <a:r>
              <a:rPr lang="en-US" smtClean="0"/>
              <a:t>Fjerde niveau</a:t>
            </a:r>
          </a:p>
          <a:p>
            <a:pPr lvl="4"/>
            <a:r>
              <a:rPr lang="en-US" smtClean="0"/>
              <a:t>Femte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Klik for at redigere titeltypografi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10000" cy="45656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for at redigere typografi i masteren</a:t>
            </a:r>
          </a:p>
          <a:p>
            <a:pPr lvl="1"/>
            <a:r>
              <a:rPr lang="en-US" smtClean="0"/>
              <a:t>Andet niveau</a:t>
            </a:r>
          </a:p>
          <a:p>
            <a:pPr lvl="2"/>
            <a:r>
              <a:rPr lang="en-US" smtClean="0"/>
              <a:t>Tredje niveau</a:t>
            </a:r>
          </a:p>
          <a:p>
            <a:pPr lvl="3"/>
            <a:r>
              <a:rPr lang="en-US" smtClean="0"/>
              <a:t>Fjerde niveau</a:t>
            </a:r>
          </a:p>
          <a:p>
            <a:pPr lvl="4"/>
            <a:r>
              <a:rPr lang="en-US" smtClean="0"/>
              <a:t>Femte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3810000" cy="45656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for at redigere typografi i masteren</a:t>
            </a:r>
          </a:p>
          <a:p>
            <a:pPr lvl="1"/>
            <a:r>
              <a:rPr lang="en-US" smtClean="0"/>
              <a:t>Andet niveau</a:t>
            </a:r>
          </a:p>
          <a:p>
            <a:pPr lvl="2"/>
            <a:r>
              <a:rPr lang="en-US" smtClean="0"/>
              <a:t>Tredje niveau</a:t>
            </a:r>
          </a:p>
          <a:p>
            <a:pPr lvl="3"/>
            <a:r>
              <a:rPr lang="en-US" smtClean="0"/>
              <a:t>Fjerde niveau</a:t>
            </a:r>
          </a:p>
          <a:p>
            <a:pPr lvl="4"/>
            <a:r>
              <a:rPr lang="en-US" smtClean="0"/>
              <a:t>Femte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9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Klik for at redigere titeltypografi i masteren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2030" y="1508760"/>
            <a:ext cx="8305566" cy="4590288"/>
          </a:xfrm>
        </p:spPr>
        <p:txBody>
          <a:bodyPr lIns="0" tIns="0" rIns="0" bIns="0"/>
          <a:lstStyle>
            <a:lvl1pPr>
              <a:spcBef>
                <a:spcPts val="384"/>
              </a:spcBef>
              <a:defRPr/>
            </a:lvl1pPr>
            <a:lvl2pPr marL="457200" indent="-230400">
              <a:spcBef>
                <a:spcPts val="384"/>
              </a:spcBef>
              <a:defRPr/>
            </a:lvl2pPr>
            <a:lvl3pPr marL="914400" indent="-230400">
              <a:spcBef>
                <a:spcPts val="384"/>
              </a:spcBef>
              <a:defRPr/>
            </a:lvl3pPr>
            <a:lvl4pPr marL="1375200" indent="-234000">
              <a:spcBef>
                <a:spcPts val="384"/>
              </a:spcBef>
              <a:defRPr/>
            </a:lvl4pPr>
            <a:lvl5pPr marL="2059200" indent="-230400">
              <a:spcBef>
                <a:spcPts val="384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4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2" y="6477000"/>
            <a:ext cx="2970213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7618800" y="6477000"/>
            <a:ext cx="763200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09600" y="6477000"/>
            <a:ext cx="306000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1600" smtClean="0">
              <a:solidFill>
                <a:prstClr val="black"/>
              </a:solidFill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295400"/>
            <a:ext cx="6402388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Klik for at redigere titeltypografi i masteren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22860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 smtClean="0"/>
              <a:t>Klik for at redigere undertiteltypografien i masteren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125" y="279400"/>
            <a:ext cx="364177" cy="53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Billede 15" descr="DTU biosustain 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11562" y="5985771"/>
            <a:ext cx="5040559" cy="611582"/>
          </a:xfrm>
          <a:prstGeom prst="rect">
            <a:avLst/>
          </a:prstGeom>
        </p:spPr>
      </p:pic>
      <p:pic>
        <p:nvPicPr>
          <p:cNvPr id="12" name="Billede 11" descr="DTU Biosustain frise 01 pp-version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211960" y="3085397"/>
            <a:ext cx="4932040" cy="23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Klik for at redigere titeltypografi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for at redigere typografi i masteren</a:t>
            </a:r>
          </a:p>
          <a:p>
            <a:pPr lvl="1"/>
            <a:r>
              <a:rPr lang="en-US" smtClean="0"/>
              <a:t>Andet niveau</a:t>
            </a:r>
          </a:p>
          <a:p>
            <a:pPr lvl="2"/>
            <a:r>
              <a:rPr lang="en-US" smtClean="0"/>
              <a:t>Tredje niveau</a:t>
            </a:r>
          </a:p>
          <a:p>
            <a:pPr lvl="3"/>
            <a:r>
              <a:rPr lang="en-US" smtClean="0"/>
              <a:t>Fjerde niveau</a:t>
            </a:r>
          </a:p>
          <a:p>
            <a:pPr lvl="4"/>
            <a:r>
              <a:rPr lang="en-US" smtClean="0"/>
              <a:t>Femte niveau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09600" y="6477000"/>
            <a:ext cx="306000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436098" y="6477000"/>
            <a:ext cx="210611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4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Klik for at redigere titeltypografi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10000" cy="45656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for at redigere typografi i masteren</a:t>
            </a:r>
          </a:p>
          <a:p>
            <a:pPr lvl="1"/>
            <a:r>
              <a:rPr lang="en-US" smtClean="0"/>
              <a:t>Andet niveau</a:t>
            </a:r>
          </a:p>
          <a:p>
            <a:pPr lvl="2"/>
            <a:r>
              <a:rPr lang="en-US" smtClean="0"/>
              <a:t>Tredje niveau</a:t>
            </a:r>
          </a:p>
          <a:p>
            <a:pPr lvl="3"/>
            <a:r>
              <a:rPr lang="en-US" smtClean="0"/>
              <a:t>Fjerde niveau</a:t>
            </a:r>
          </a:p>
          <a:p>
            <a:pPr lvl="4"/>
            <a:r>
              <a:rPr lang="en-US" smtClean="0"/>
              <a:t>Femte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3810000" cy="45656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for at redigere typografi i masteren</a:t>
            </a:r>
          </a:p>
          <a:p>
            <a:pPr lvl="1"/>
            <a:r>
              <a:rPr lang="en-US" smtClean="0"/>
              <a:t>Andet niveau</a:t>
            </a:r>
          </a:p>
          <a:p>
            <a:pPr lvl="2"/>
            <a:r>
              <a:rPr lang="en-US" smtClean="0"/>
              <a:t>Tredje niveau</a:t>
            </a:r>
          </a:p>
          <a:p>
            <a:pPr lvl="3"/>
            <a:r>
              <a:rPr lang="en-US" smtClean="0"/>
              <a:t>Fjerde niveau</a:t>
            </a:r>
          </a:p>
          <a:p>
            <a:pPr lvl="4"/>
            <a:r>
              <a:rPr lang="en-US" smtClean="0"/>
              <a:t>Femte niveau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09600" y="6477000"/>
            <a:ext cx="306000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436098" y="6477000"/>
            <a:ext cx="210611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3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Klik for at redigere titeltypografi i masteren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09600" y="6477000"/>
            <a:ext cx="306000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436098" y="6477000"/>
            <a:ext cx="210611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9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09600" y="6477000"/>
            <a:ext cx="306000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436098" y="6477000"/>
            <a:ext cx="210611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8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0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3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3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9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theme" Target="../theme/theme3.xml"/><Relationship Id="rId8" Type="http://schemas.openxmlformats.org/officeDocument/2006/relationships/image" Target="../media/image1.jpe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582" y="27021"/>
            <a:ext cx="8471797" cy="6635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580" y="1256428"/>
            <a:ext cx="8592220" cy="4869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F3222-2202-1449-9B15-FAD083BFBF86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4718" y="130790"/>
            <a:ext cx="364177" cy="53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765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398BB-9CB1-5E43-B898-4A56434DA647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EEC67-7CDE-B249-98D5-3BAFC4207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0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4555" y="304800"/>
            <a:ext cx="8187447" cy="41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Klik</a:t>
            </a:r>
            <a:r>
              <a:rPr lang="en-US" dirty="0" smtClean="0"/>
              <a:t> for at </a:t>
            </a:r>
            <a:r>
              <a:rPr lang="en-US" dirty="0" err="1" smtClean="0"/>
              <a:t>redigere</a:t>
            </a:r>
            <a:r>
              <a:rPr lang="en-US" dirty="0" smtClean="0"/>
              <a:t> </a:t>
            </a:r>
            <a:r>
              <a:rPr lang="en-US" dirty="0" err="1" smtClean="0"/>
              <a:t>titeltypografi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masteren</a:t>
            </a:r>
            <a:endParaRPr lang="en-US" dirty="0" smtClean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5265" y="914400"/>
            <a:ext cx="8540175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Klik</a:t>
            </a:r>
            <a:r>
              <a:rPr lang="en-US" dirty="0" smtClean="0"/>
              <a:t> for at </a:t>
            </a:r>
            <a:r>
              <a:rPr lang="en-US" dirty="0" err="1" smtClean="0"/>
              <a:t>redigere</a:t>
            </a:r>
            <a:r>
              <a:rPr lang="en-US" dirty="0" smtClean="0"/>
              <a:t> </a:t>
            </a:r>
            <a:r>
              <a:rPr lang="en-US" dirty="0" err="1" smtClean="0"/>
              <a:t>typografi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masteren</a:t>
            </a:r>
            <a:endParaRPr lang="en-US" dirty="0" smtClean="0"/>
          </a:p>
          <a:p>
            <a:pPr lvl="1"/>
            <a:r>
              <a:rPr lang="en-US" dirty="0" err="1" smtClean="0"/>
              <a:t>Andet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2"/>
            <a:r>
              <a:rPr lang="en-US" dirty="0" err="1" smtClean="0"/>
              <a:t>Tredje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3"/>
            <a:r>
              <a:rPr lang="en-US" dirty="0" err="1" smtClean="0"/>
              <a:t>Fjerde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4"/>
            <a:r>
              <a:rPr lang="en-US" dirty="0" err="1" smtClean="0"/>
              <a:t>Femte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125" y="279400"/>
            <a:ext cx="364177" cy="53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bmkFldDate"/>
          <p:cNvSpPr txBox="1"/>
          <p:nvPr/>
        </p:nvSpPr>
        <p:spPr>
          <a:xfrm>
            <a:off x="7618800" y="6476999"/>
            <a:ext cx="763200" cy="30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endParaRPr lang="en-US" sz="900">
              <a:solidFill>
                <a:srgbClr val="000000"/>
              </a:solidFill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11" name="Picture 2" descr="CFB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72402" y="6237312"/>
            <a:ext cx="855957" cy="629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95263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2pPr>
      <a:lvl3pPr marL="1279525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98625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436098" y="6477000"/>
            <a:ext cx="210611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09600" y="6477000"/>
            <a:ext cx="306000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fld id="{103EA872-A674-449B-A120-B97244F8E91D}" type="slidenum">
              <a:rPr lang="en-US" smtClean="0">
                <a:solidFill>
                  <a:prstClr val="black"/>
                </a:solidFill>
                <a:latin typeface="Verdana" pitchFamily="34" charset="0"/>
                <a:ea typeface="ＭＳ Ｐゴシック" pitchFamily="-80" charset="-128"/>
              </a:rPr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Klik for at redigere titeltypografi i masteren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7724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Klik for at redigere typografi i masteren</a:t>
            </a:r>
          </a:p>
          <a:p>
            <a:pPr lvl="1"/>
            <a:r>
              <a:rPr lang="en-US" smtClean="0"/>
              <a:t>Andet niveau</a:t>
            </a:r>
          </a:p>
          <a:p>
            <a:pPr lvl="2"/>
            <a:r>
              <a:rPr lang="en-US" smtClean="0"/>
              <a:t>Tredje niveau</a:t>
            </a:r>
          </a:p>
          <a:p>
            <a:pPr lvl="3"/>
            <a:r>
              <a:rPr lang="en-US" smtClean="0"/>
              <a:t>Fjerde niveau</a:t>
            </a:r>
          </a:p>
          <a:p>
            <a:pPr lvl="4"/>
            <a:r>
              <a:rPr lang="en-US" smtClean="0"/>
              <a:t>Femte niveau</a:t>
            </a:r>
          </a:p>
        </p:txBody>
      </p:sp>
      <p:sp>
        <p:nvSpPr>
          <p:cNvPr id="113676" name="bmkOffWorkareaText"/>
          <p:cNvSpPr>
            <a:spLocks noChangeArrowheads="1"/>
          </p:cNvSpPr>
          <p:nvPr/>
        </p:nvSpPr>
        <p:spPr bwMode="auto">
          <a:xfrm>
            <a:off x="989012" y="6477000"/>
            <a:ext cx="423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 smtClean="0">
                <a:solidFill>
                  <a:prstClr val="black"/>
                </a:solidFill>
                <a:latin typeface="Verdana" pitchFamily="34" charset="0"/>
                <a:ea typeface="ＭＳ Ｐゴシック" pitchFamily="-80" charset="-128"/>
              </a:rPr>
              <a:t>DTU </a:t>
            </a:r>
            <a:r>
              <a:rPr lang="en-US" sz="900" b="1" dirty="0" err="1" smtClean="0">
                <a:solidFill>
                  <a:prstClr val="black"/>
                </a:solidFill>
                <a:latin typeface="Verdana" pitchFamily="34" charset="0"/>
                <a:ea typeface="ＭＳ Ｐゴシック" pitchFamily="-80" charset="-128"/>
              </a:rPr>
              <a:t>Biosustain</a:t>
            </a:r>
            <a:r>
              <a:rPr lang="en-US" sz="900" b="1" dirty="0" smtClean="0">
                <a:solidFill>
                  <a:prstClr val="black"/>
                </a:solidFill>
                <a:latin typeface="Verdana" pitchFamily="34" charset="0"/>
                <a:ea typeface="ＭＳ Ｐゴシック" pitchFamily="-80" charset="-128"/>
              </a:rPr>
              <a:t>, Technical University of Denmark</a:t>
            </a:r>
            <a:endParaRPr lang="en-US" sz="900" b="1" dirty="0">
              <a:solidFill>
                <a:prstClr val="black"/>
              </a:solidFill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125" y="279400"/>
            <a:ext cx="364177" cy="53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bmkFldDate"/>
          <p:cNvSpPr txBox="1"/>
          <p:nvPr/>
        </p:nvSpPr>
        <p:spPr>
          <a:xfrm>
            <a:off x="7618800" y="6476999"/>
            <a:ext cx="763200" cy="30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</a:pPr>
            <a:endParaRPr lang="en-US" sz="900">
              <a:solidFill>
                <a:prstClr val="black"/>
              </a:solidFill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61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95263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2pPr>
      <a:lvl3pPr marL="1279525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98625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ameo.bio/" TargetMode="External"/><Relationship Id="rId4" Type="http://schemas.openxmlformats.org/officeDocument/2006/relationships/hyperlink" Target="http://biosustain.github.io/cameo/" TargetMode="External"/><Relationship Id="rId5" Type="http://schemas.openxmlformats.org/officeDocument/2006/relationships/image" Target="../media/image19.png"/><Relationship Id="rId6" Type="http://schemas.openxmlformats.org/officeDocument/2006/relationships/hyperlink" Target="http://www.biorxiv.org/content/early/2017/06/09/147199" TargetMode="External"/><Relationship Id="rId7" Type="http://schemas.openxmlformats.org/officeDocument/2006/relationships/hyperlink" Target="https://goo.gl/yyWhv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rxiv.org/content/early/2017/06/09/147199" TargetMode="External"/><Relationship Id="rId4" Type="http://schemas.openxmlformats.org/officeDocument/2006/relationships/hyperlink" Target="https://goo.gl/yyWhvs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D-DeCaF/icsb-tutorial" TargetMode="External"/><Relationship Id="rId3" Type="http://schemas.openxmlformats.org/officeDocument/2006/relationships/hyperlink" Target="https://workshop.dd-decaf.e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8.tiff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633" y="720166"/>
            <a:ext cx="8214383" cy="1470025"/>
          </a:xfrm>
        </p:spPr>
        <p:txBody>
          <a:bodyPr>
            <a:noAutofit/>
          </a:bodyPr>
          <a:lstStyle/>
          <a:p>
            <a:r>
              <a:rPr lang="da-DK" sz="3600" dirty="0" smtClean="0"/>
              <a:t>ICSB 2017 Workshop:</a:t>
            </a:r>
            <a:br>
              <a:rPr lang="da-DK" sz="3600" dirty="0" smtClean="0"/>
            </a:br>
            <a:r>
              <a:rPr lang="da-DK" sz="3600" dirty="0" smtClean="0"/>
              <a:t>DD-</a:t>
            </a:r>
            <a:r>
              <a:rPr lang="da-DK" sz="3600" dirty="0" err="1" smtClean="0"/>
              <a:t>DeCaF</a:t>
            </a:r>
            <a:r>
              <a:rPr lang="da-DK" sz="3600" dirty="0"/>
              <a:t>, </a:t>
            </a:r>
            <a:r>
              <a:rPr lang="da-DK" sz="3600" dirty="0" err="1"/>
              <a:t>cobrapy</a:t>
            </a:r>
            <a:r>
              <a:rPr lang="da-DK" sz="3600" dirty="0"/>
              <a:t>, </a:t>
            </a:r>
            <a:r>
              <a:rPr lang="da-DK" sz="3600" dirty="0" err="1"/>
              <a:t>escher</a:t>
            </a:r>
            <a:r>
              <a:rPr lang="da-DK" sz="3600" dirty="0"/>
              <a:t> and </a:t>
            </a:r>
            <a:r>
              <a:rPr lang="da-DK" sz="3600" dirty="0" err="1"/>
              <a:t>cameo</a:t>
            </a:r>
            <a:endParaRPr lang="en-US" sz="3400" baseline="30000" dirty="0"/>
          </a:p>
        </p:txBody>
      </p:sp>
      <p:pic>
        <p:nvPicPr>
          <p:cNvPr id="5" name="Billede 15" descr="DTU biosustain 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2" y="5985771"/>
            <a:ext cx="5040559" cy="611582"/>
          </a:xfrm>
          <a:prstGeom prst="rect">
            <a:avLst/>
          </a:prstGeom>
        </p:spPr>
      </p:pic>
      <p:pic>
        <p:nvPicPr>
          <p:cNvPr id="11" name="Billede 11" descr="DTU Biosustain frise 01 pp-version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079471" y="3302001"/>
            <a:ext cx="6064531" cy="2901690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6793" y="2688439"/>
            <a:ext cx="6400800" cy="2416961"/>
          </a:xfrm>
        </p:spPr>
        <p:txBody>
          <a:bodyPr>
            <a:normAutofit lnSpcReduction="10000"/>
          </a:bodyPr>
          <a:lstStyle/>
          <a:p>
            <a:pPr algn="l"/>
            <a:r>
              <a:rPr lang="da-DK" sz="2000" dirty="0"/>
              <a:t>A </a:t>
            </a:r>
            <a:r>
              <a:rPr lang="da-DK" sz="2000" dirty="0" err="1"/>
              <a:t>tutorial</a:t>
            </a:r>
            <a:r>
              <a:rPr lang="da-DK" sz="2000" dirty="0"/>
              <a:t> on </a:t>
            </a:r>
            <a:r>
              <a:rPr lang="da-DK" sz="2000" dirty="0" err="1"/>
              <a:t>metabolic</a:t>
            </a:r>
            <a:r>
              <a:rPr lang="da-DK" sz="2000" dirty="0"/>
              <a:t> </a:t>
            </a:r>
            <a:r>
              <a:rPr lang="da-DK" sz="2000" dirty="0" err="1"/>
              <a:t>flux</a:t>
            </a:r>
            <a:r>
              <a:rPr lang="da-DK" sz="2000" dirty="0"/>
              <a:t> </a:t>
            </a:r>
            <a:r>
              <a:rPr lang="da-DK" sz="2000" dirty="0" err="1"/>
              <a:t>modeling</a:t>
            </a:r>
            <a:r>
              <a:rPr lang="da-DK" sz="2000" dirty="0"/>
              <a:t> </a:t>
            </a:r>
            <a:r>
              <a:rPr lang="da-DK" sz="2000" dirty="0" err="1"/>
              <a:t>using</a:t>
            </a:r>
            <a:r>
              <a:rPr lang="da-DK" sz="2000" dirty="0"/>
              <a:t> </a:t>
            </a:r>
            <a:r>
              <a:rPr lang="da-DK" sz="2000" dirty="0" err="1"/>
              <a:t>packages</a:t>
            </a:r>
            <a:r>
              <a:rPr lang="da-DK" sz="2000" dirty="0"/>
              <a:t> from the </a:t>
            </a:r>
            <a:r>
              <a:rPr lang="da-DK" sz="2000" dirty="0" err="1"/>
              <a:t>cobrapy</a:t>
            </a:r>
            <a:r>
              <a:rPr lang="da-DK" sz="2000" dirty="0"/>
              <a:t> </a:t>
            </a:r>
            <a:r>
              <a:rPr lang="da-DK" sz="2000" dirty="0" err="1" smtClean="0"/>
              <a:t>community</a:t>
            </a:r>
            <a:endParaRPr lang="da-DK" sz="2000" dirty="0" smtClean="0"/>
          </a:p>
          <a:p>
            <a:pPr algn="l"/>
            <a:endParaRPr lang="da-DK" sz="2000" dirty="0"/>
          </a:p>
          <a:p>
            <a:pPr algn="l"/>
            <a:r>
              <a:rPr lang="da-DK" sz="2000" dirty="0" smtClean="0"/>
              <a:t>Henning </a:t>
            </a:r>
            <a:r>
              <a:rPr lang="da-DK" sz="2000" dirty="0" err="1" smtClean="0"/>
              <a:t>Redestig</a:t>
            </a:r>
            <a:endParaRPr lang="da-DK" sz="2000" dirty="0" smtClean="0"/>
          </a:p>
          <a:p>
            <a:pPr algn="l"/>
            <a:r>
              <a:rPr lang="da-DK" sz="2000" dirty="0" smtClean="0"/>
              <a:t>Nikolaus Sonnenschein</a:t>
            </a:r>
          </a:p>
          <a:p>
            <a:pPr algn="l"/>
            <a:r>
              <a:rPr lang="da-DK" sz="2000" dirty="0" smtClean="0"/>
              <a:t>Moritz </a:t>
            </a:r>
            <a:r>
              <a:rPr lang="da-DK" sz="2000" dirty="0" err="1" smtClean="0"/>
              <a:t>Beber</a:t>
            </a:r>
            <a:endParaRPr lang="da-DK" sz="2000" dirty="0" smtClean="0"/>
          </a:p>
          <a:p>
            <a:pPr algn="l"/>
            <a:r>
              <a:rPr lang="da-DK" sz="2000" dirty="0" smtClean="0"/>
              <a:t>Christian </a:t>
            </a:r>
            <a:r>
              <a:rPr lang="da-DK" sz="2000" dirty="0" err="1" smtClean="0"/>
              <a:t>Lieven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4816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3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dirty="0"/>
              <a:t>C</a:t>
            </a:r>
            <a:r>
              <a:rPr lang="en" dirty="0" smtClean="0"/>
              <a:t>omputer </a:t>
            </a:r>
            <a:r>
              <a:rPr lang="en-US" dirty="0"/>
              <a:t>A</a:t>
            </a:r>
            <a:r>
              <a:rPr lang="en-US" dirty="0" smtClean="0"/>
              <a:t>ided </a:t>
            </a:r>
            <a:r>
              <a:rPr lang="en-US" dirty="0"/>
              <a:t>M</a:t>
            </a:r>
            <a:r>
              <a:rPr lang="en" dirty="0" smtClean="0"/>
              <a:t>etabolic </a:t>
            </a:r>
            <a:r>
              <a:rPr lang="en-US" dirty="0"/>
              <a:t>E</a:t>
            </a:r>
            <a:r>
              <a:rPr lang="en" dirty="0" smtClean="0"/>
              <a:t>ngineering </a:t>
            </a:r>
            <a:r>
              <a:rPr lang="en" dirty="0"/>
              <a:t>and </a:t>
            </a:r>
            <a:r>
              <a:rPr lang="en-US" dirty="0" smtClean="0"/>
              <a:t>O</a:t>
            </a:r>
            <a:r>
              <a:rPr lang="en" dirty="0" smtClean="0"/>
              <a:t>ptimization</a:t>
            </a:r>
            <a:r>
              <a:rPr lang="en-US" dirty="0" smtClean="0"/>
              <a:t> of Cell Factories</a:t>
            </a:r>
            <a:endParaRPr lang="en" dirty="0"/>
          </a:p>
          <a:p>
            <a:pPr rtl="0">
              <a:spcBef>
                <a:spcPts val="0"/>
              </a:spcBef>
              <a:buNone/>
            </a:pPr>
            <a:r>
              <a:rPr lang="en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hlinkClick r:id="rId3"/>
              </a:rPr>
              <a:t>http://cameo.bio</a:t>
            </a:r>
            <a:endParaRPr lang="en" u="sng" dirty="0">
              <a:solidFill>
                <a:schemeClr val="accent1">
                  <a:lumMod val="60000"/>
                  <a:lumOff val="40000"/>
                </a:schemeClr>
              </a:solidFill>
              <a:hlinkClick r:id="rId4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" y="1690209"/>
            <a:ext cx="8575040" cy="1794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132" y="6482702"/>
            <a:ext cx="72090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6"/>
              </a:rPr>
              <a:t>http://www.biorxiv.org/content/early/2017/06/09/147199</a:t>
            </a:r>
            <a:r>
              <a:rPr lang="en-US" sz="1400" dirty="0" smtClean="0"/>
              <a:t> =&gt; </a:t>
            </a:r>
            <a:r>
              <a:rPr lang="en-US" sz="1400" dirty="0">
                <a:solidFill>
                  <a:srgbClr val="444444"/>
                </a:solidFill>
                <a:latin typeface="Roboto" charset="0"/>
                <a:hlinkClick r:id="rId7"/>
              </a:rPr>
              <a:t>https://</a:t>
            </a:r>
            <a:r>
              <a:rPr lang="en-US" sz="1400" dirty="0" smtClean="0">
                <a:solidFill>
                  <a:srgbClr val="444444"/>
                </a:solidFill>
                <a:latin typeface="Roboto" charset="0"/>
                <a:hlinkClick r:id="rId7"/>
              </a:rPr>
              <a:t>goo.gl/yyWhvs</a:t>
            </a:r>
            <a:endParaRPr lang="en-US" sz="1400" dirty="0" smtClean="0">
              <a:solidFill>
                <a:srgbClr val="444444"/>
              </a:solidFill>
              <a:latin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1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rain-design-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51" y="381794"/>
            <a:ext cx="8683898" cy="126793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57200" y="6258947"/>
            <a:ext cx="4662261" cy="466735"/>
          </a:xfrm>
          <a:prstGeom prst="rect">
            <a:avLst/>
          </a:prstGeom>
        </p:spPr>
        <p:txBody>
          <a:bodyPr/>
          <a:lstStyle/>
          <a:p>
            <a:fld id="{7FBDD5D8-6B30-C841-A686-F2C2D5D36F61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News Gothic MT" charset="0"/>
                <a:ea typeface="News Gothic MT" charset="0"/>
                <a:cs typeface="News Gothic MT" charset="0"/>
              </a:rPr>
              <a:t>Workflow</a:t>
            </a:r>
            <a:endParaRPr lang="en-US" dirty="0">
              <a:latin typeface="News Gothic MT" charset="0"/>
              <a:ea typeface="News Gothic MT" charset="0"/>
              <a:cs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6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59259E-6 L -0.00348 -0.980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4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try.cameo.bio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92" y="1007745"/>
            <a:ext cx="6617776" cy="4874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5132" y="6482702"/>
            <a:ext cx="72090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3"/>
              </a:rPr>
              <a:t>http://www.biorxiv.org/content/early/2017/06/09/147199</a:t>
            </a:r>
            <a:r>
              <a:rPr lang="en-US" sz="1400" dirty="0" smtClean="0"/>
              <a:t> =&gt; </a:t>
            </a:r>
            <a:r>
              <a:rPr lang="en-US" sz="1400" dirty="0">
                <a:solidFill>
                  <a:srgbClr val="444444"/>
                </a:solidFill>
                <a:latin typeface="Roboto" charset="0"/>
                <a:hlinkClick r:id="rId4"/>
              </a:rPr>
              <a:t>https://</a:t>
            </a:r>
            <a:r>
              <a:rPr lang="en-US" sz="1400" dirty="0" smtClean="0">
                <a:solidFill>
                  <a:srgbClr val="444444"/>
                </a:solidFill>
                <a:latin typeface="Roboto" charset="0"/>
                <a:hlinkClick r:id="rId4"/>
              </a:rPr>
              <a:t>goo.gl/yyWhvs</a:t>
            </a:r>
            <a:endParaRPr lang="en-US" sz="1400" dirty="0" smtClean="0">
              <a:solidFill>
                <a:srgbClr val="444444"/>
              </a:solidFill>
              <a:latin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H2020: Data-Driven Design of Cell Factories and Communities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9" y="1699075"/>
            <a:ext cx="8077200" cy="42025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5309" y="1329743"/>
            <a:ext cx="227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dd-decaf.eu</a:t>
            </a:r>
            <a:r>
              <a:rPr lang="en-US" dirty="0"/>
              <a:t>/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007" y="5966999"/>
            <a:ext cx="3701914" cy="843247"/>
            <a:chOff x="3984267" y="1089124"/>
            <a:chExt cx="4719318" cy="1074998"/>
          </a:xfrm>
        </p:grpSpPr>
        <p:sp>
          <p:nvSpPr>
            <p:cNvPr id="7" name="Rectangle 6"/>
            <p:cNvSpPr/>
            <p:nvPr/>
          </p:nvSpPr>
          <p:spPr>
            <a:xfrm>
              <a:off x="5689766" y="1179513"/>
              <a:ext cx="3013819" cy="969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tabLst>
                  <a:tab pos="13185775" algn="l"/>
                </a:tabLst>
              </a:pPr>
              <a:r>
                <a:rPr lang="en-US" sz="1000" dirty="0" smtClean="0">
                  <a:latin typeface="Optima"/>
                  <a:cs typeface="Optima"/>
                </a:rPr>
                <a:t>The project has received funding from the European Union’s Horizon 2020 research and innovation </a:t>
              </a:r>
              <a:r>
                <a:rPr lang="en-US" sz="1000" dirty="0" err="1" smtClean="0">
                  <a:latin typeface="Optima"/>
                  <a:cs typeface="Optima"/>
                </a:rPr>
                <a:t>programme</a:t>
              </a:r>
              <a:r>
                <a:rPr lang="en-US" sz="1000" dirty="0" smtClean="0">
                  <a:latin typeface="Optima"/>
                  <a:cs typeface="Optima"/>
                </a:rPr>
                <a:t> under grant agreement </a:t>
              </a:r>
              <a:r>
                <a:rPr lang="en-US" sz="1000" dirty="0" smtClean="0">
                  <a:solidFill>
                    <a:srgbClr val="E2007A"/>
                  </a:solidFill>
                  <a:latin typeface="Optima"/>
                  <a:cs typeface="Optima"/>
                </a:rPr>
                <a:t>No 686070</a:t>
              </a:r>
              <a:endParaRPr lang="en-US" sz="1000" dirty="0">
                <a:solidFill>
                  <a:srgbClr val="E2007A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267" y="1089124"/>
              <a:ext cx="1608476" cy="1074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76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Horizon 2020: Data-Driven Design of Cell Factories and Communities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34"/>
            <a:ext cx="9144000" cy="54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2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Constraint-based modeling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Flux balance analysis: derivation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7491"/>
            <a:ext cx="4434840" cy="4366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6615"/>
            <a:ext cx="9144000" cy="2088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4840" y="657491"/>
            <a:ext cx="4709160" cy="4366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308" y="4983478"/>
            <a:ext cx="4626304" cy="18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9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8580" y="3483610"/>
            <a:ext cx="3108960" cy="3157220"/>
            <a:chOff x="0" y="3700780"/>
            <a:chExt cx="3108960" cy="31572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023360"/>
              <a:ext cx="3108960" cy="28346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700780"/>
              <a:ext cx="575310" cy="9398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Flux balance analysis: constraints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94582" y="713471"/>
            <a:ext cx="8592220" cy="4869736"/>
          </a:xfrm>
        </p:spPr>
        <p:txBody>
          <a:bodyPr/>
          <a:lstStyle/>
          <a:p>
            <a:r>
              <a:rPr lang="en-US" altLang="en-US" sz="2400" dirty="0">
                <a:latin typeface="News Gothic MT" charset="0"/>
                <a:ea typeface="News Gothic MT" charset="0"/>
                <a:cs typeface="News Gothic MT" charset="0"/>
              </a:rPr>
              <a:t>Following constraints can be superimposed</a:t>
            </a:r>
          </a:p>
          <a:p>
            <a:pPr lvl="1"/>
            <a:r>
              <a:rPr lang="en-US" altLang="en-US" sz="2400" dirty="0">
                <a:latin typeface="News Gothic MT" charset="0"/>
                <a:ea typeface="News Gothic MT" charset="0"/>
                <a:cs typeface="News Gothic MT" charset="0"/>
              </a:rPr>
              <a:t>Mass balance: metabolite production and consumption rates are equal (             )</a:t>
            </a:r>
          </a:p>
          <a:p>
            <a:pPr lvl="1"/>
            <a:r>
              <a:rPr lang="en-US" altLang="en-US" sz="2400" dirty="0">
                <a:latin typeface="News Gothic MT" charset="0"/>
                <a:ea typeface="News Gothic MT" charset="0"/>
                <a:cs typeface="News Gothic MT" charset="0"/>
              </a:rPr>
              <a:t>Thermodynamics: e.g. irreversibility of reactions</a:t>
            </a:r>
          </a:p>
          <a:p>
            <a:pPr lvl="1"/>
            <a:r>
              <a:rPr lang="en-US" altLang="en-US" sz="2400" dirty="0">
                <a:latin typeface="News Gothic MT" charset="0"/>
                <a:ea typeface="News Gothic MT" charset="0"/>
                <a:cs typeface="News Gothic MT" charset="0"/>
              </a:rPr>
              <a:t>Flux capacities: bounds on flux e.g. nutrient uptake rates</a:t>
            </a:r>
          </a:p>
          <a:p>
            <a:r>
              <a:rPr lang="en-US" altLang="en-US" sz="2400" dirty="0">
                <a:latin typeface="News Gothic MT" charset="0"/>
                <a:ea typeface="News Gothic MT" charset="0"/>
                <a:cs typeface="News Gothic MT" charset="0"/>
              </a:rPr>
              <a:t>Optimize a biological objective (e.g. biomass production)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036" y="4549140"/>
            <a:ext cx="2735563" cy="2217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4523" y="4526280"/>
            <a:ext cx="3299477" cy="2331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500" y="1496158"/>
            <a:ext cx="1402046" cy="5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biomass equation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33400"/>
            <a:ext cx="7975600" cy="5791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3246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Feist, A. M., </a:t>
            </a:r>
            <a:r>
              <a:rPr lang="en-US" sz="1200" dirty="0" err="1"/>
              <a:t>Herrgard</a:t>
            </a:r>
            <a:r>
              <a:rPr lang="en-US" sz="1200" dirty="0"/>
              <a:t>, M. J., Thiele, I., Reed, J. L., &amp; </a:t>
            </a:r>
            <a:r>
              <a:rPr lang="en-US" sz="1200" dirty="0" err="1"/>
              <a:t>Palsson</a:t>
            </a:r>
            <a:r>
              <a:rPr lang="en-US" sz="1200" dirty="0"/>
              <a:t>, B. </a:t>
            </a:r>
            <a:r>
              <a:rPr lang="en-US" sz="1200" dirty="0" err="1"/>
              <a:t>Ø</a:t>
            </a:r>
            <a:r>
              <a:rPr lang="en-US" sz="1200" dirty="0"/>
              <a:t>. (2009). Reconstruction of biochemical networks in microorganisms. </a:t>
            </a:r>
            <a:r>
              <a:rPr lang="en-US" sz="1200" i="1" dirty="0"/>
              <a:t>Nature Reviews Microbiology</a:t>
            </a:r>
            <a:r>
              <a:rPr lang="en-US" sz="1200" dirty="0"/>
              <a:t>, </a:t>
            </a:r>
            <a:r>
              <a:rPr lang="en-US" sz="1200" i="1" dirty="0"/>
              <a:t>7</a:t>
            </a:r>
            <a:r>
              <a:rPr lang="en-US" sz="1200" dirty="0"/>
              <a:t>(2), 129–143. http://</a:t>
            </a:r>
            <a:r>
              <a:rPr lang="en-US" sz="1200" dirty="0" err="1"/>
              <a:t>doi.org</a:t>
            </a:r>
            <a:r>
              <a:rPr lang="en-US" sz="1200" dirty="0"/>
              <a:t>/10.1038/nrmicro1949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247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 gene essentiality with FBA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152"/>
            <a:ext cx="9144000" cy="27896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582" y="5505668"/>
            <a:ext cx="65701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600" dirty="0"/>
              <a:t>Edwards, J. S., &amp; </a:t>
            </a:r>
            <a:r>
              <a:rPr lang="en-US" sz="1600" dirty="0" err="1"/>
              <a:t>Palsson</a:t>
            </a:r>
            <a:r>
              <a:rPr lang="en-US" sz="1600" dirty="0"/>
              <a:t>, B. </a:t>
            </a:r>
            <a:r>
              <a:rPr lang="en-US" sz="1600" dirty="0" err="1"/>
              <a:t>Ø</a:t>
            </a:r>
            <a:r>
              <a:rPr lang="en-US" sz="1600" dirty="0"/>
              <a:t>. (2000). The Escherichia coli MG1655 in silico metabolic genotype: its definition, characteristics, and capabilities. </a:t>
            </a:r>
            <a:r>
              <a:rPr lang="en-US" sz="1600" i="1" dirty="0"/>
              <a:t>Proceedings of the National Academy of Sciences of the United States of America</a:t>
            </a:r>
            <a:r>
              <a:rPr lang="en-US" sz="1600" dirty="0"/>
              <a:t>, </a:t>
            </a:r>
            <a:r>
              <a:rPr lang="en-US" sz="1600" i="1" dirty="0"/>
              <a:t>97</a:t>
            </a:r>
            <a:r>
              <a:rPr lang="en-US" sz="1600" dirty="0"/>
              <a:t>(10), 5528–5533. 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373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NNF Center for </a:t>
            </a:r>
            <a:r>
              <a:rPr lang="en-US" dirty="0" err="1" smtClean="0"/>
              <a:t>Biosustainability</a:t>
            </a:r>
            <a:endParaRPr lang="en-US" dirty="0"/>
          </a:p>
        </p:txBody>
      </p:sp>
      <p:pic>
        <p:nvPicPr>
          <p:cNvPr id="3" name="uFwZKSvaBUBkH5h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582" y="1101633"/>
            <a:ext cx="8912741" cy="50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Phenotypic Phase Planes (PPP)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599" y="883999"/>
            <a:ext cx="5939367" cy="6014214"/>
            <a:chOff x="1968500" y="1286932"/>
            <a:chExt cx="5207000" cy="52726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14566"/>
            <a:stretch/>
          </p:blipFill>
          <p:spPr>
            <a:xfrm>
              <a:off x="1968500" y="1286932"/>
              <a:ext cx="5207000" cy="516466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2800" y="5988050"/>
              <a:ext cx="609600" cy="571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6798" y="5956299"/>
              <a:ext cx="609600" cy="571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97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laboratory evolution confirms FBA predictions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595339"/>
            <a:ext cx="4243709" cy="50434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55066" y="5842337"/>
            <a:ext cx="41994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Edwards, J. S., Ibarra, R. U., &amp; </a:t>
            </a:r>
            <a:r>
              <a:rPr lang="en-US" sz="1200" dirty="0" err="1"/>
              <a:t>Palsson</a:t>
            </a:r>
            <a:r>
              <a:rPr lang="en-US" sz="1200" dirty="0"/>
              <a:t>, B. </a:t>
            </a:r>
            <a:r>
              <a:rPr lang="en-US" sz="1200" dirty="0" err="1"/>
              <a:t>Ø</a:t>
            </a:r>
            <a:r>
              <a:rPr lang="en-US" sz="1200" dirty="0"/>
              <a:t>. (2001). In silico predictions of Escherichia coli metabolic capabilities are consistent with experimental data. </a:t>
            </a:r>
            <a:r>
              <a:rPr lang="en-US" sz="1200" i="1" dirty="0"/>
              <a:t>Nature Biotechnology</a:t>
            </a:r>
            <a:r>
              <a:rPr lang="en-US" sz="1200" dirty="0"/>
              <a:t>, </a:t>
            </a:r>
            <a:r>
              <a:rPr lang="en-US" sz="1200" i="1" dirty="0"/>
              <a:t>19</a:t>
            </a:r>
            <a:r>
              <a:rPr lang="en-US" sz="1200" dirty="0"/>
              <a:t>(2), 125–130. http://</a:t>
            </a:r>
            <a:r>
              <a:rPr lang="en-US" sz="1200" dirty="0" err="1"/>
              <a:t>doi.org</a:t>
            </a:r>
            <a:r>
              <a:rPr lang="en-US" sz="1200" dirty="0"/>
              <a:t>/10.1038/84379</a:t>
            </a:r>
            <a:endParaRPr lang="en-US" sz="12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38" y="1219199"/>
            <a:ext cx="2720945" cy="5638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576934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Phenotypic</a:t>
            </a:r>
          </a:p>
          <a:p>
            <a:r>
              <a:rPr lang="en-US" dirty="0" smtClean="0"/>
              <a:t>Phase</a:t>
            </a:r>
          </a:p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571" y="5638799"/>
            <a:ext cx="1294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FBA result</a:t>
            </a:r>
          </a:p>
          <a:p>
            <a:r>
              <a:rPr lang="en-US" dirty="0" smtClean="0"/>
              <a:t>projected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0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laboratory evolution confirms FBA predictions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595339"/>
            <a:ext cx="4243709" cy="50434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5402" y="6396335"/>
            <a:ext cx="8890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Edwards, J. S., Ibarra, R. U., &amp; </a:t>
            </a:r>
            <a:r>
              <a:rPr lang="en-US" sz="1200" dirty="0" err="1"/>
              <a:t>Palsson</a:t>
            </a:r>
            <a:r>
              <a:rPr lang="en-US" sz="1200" dirty="0"/>
              <a:t>, B. </a:t>
            </a:r>
            <a:r>
              <a:rPr lang="en-US" sz="1200" dirty="0" err="1"/>
              <a:t>Ø</a:t>
            </a:r>
            <a:r>
              <a:rPr lang="en-US" sz="1200" dirty="0"/>
              <a:t>. (2001). In silico predictions of Escherichia coli metabolic capabilities are consistent with experimental data. </a:t>
            </a:r>
            <a:r>
              <a:rPr lang="en-US" sz="1200" i="1" dirty="0"/>
              <a:t>Nature Biotechnology</a:t>
            </a:r>
            <a:r>
              <a:rPr lang="en-US" sz="1200" dirty="0"/>
              <a:t>, </a:t>
            </a:r>
            <a:r>
              <a:rPr lang="en-US" sz="1200" i="1" dirty="0"/>
              <a:t>19</a:t>
            </a:r>
            <a:r>
              <a:rPr lang="en-US" sz="1200" dirty="0"/>
              <a:t>(2), 125–130. http://</a:t>
            </a:r>
            <a:r>
              <a:rPr lang="en-US" sz="1200" dirty="0" err="1"/>
              <a:t>doi.org</a:t>
            </a:r>
            <a:r>
              <a:rPr lang="en-US" sz="1200" dirty="0"/>
              <a:t>/10.1038/84379</a:t>
            </a:r>
            <a:endParaRPr lang="en-US" sz="1200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576934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Phenotypic</a:t>
            </a:r>
          </a:p>
          <a:p>
            <a:r>
              <a:rPr lang="en-US" dirty="0" smtClean="0"/>
              <a:t>Phase</a:t>
            </a:r>
          </a:p>
          <a:p>
            <a:r>
              <a:rPr lang="en-US" dirty="0" smtClean="0"/>
              <a:t>Plane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9302"/>
          <a:stretch/>
        </p:blipFill>
        <p:spPr>
          <a:xfrm>
            <a:off x="0" y="705901"/>
            <a:ext cx="9130302" cy="550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</a:t>
            </a:r>
            <a:r>
              <a:rPr lang="en-US" baseline="0" dirty="0" smtClean="0"/>
              <a:t>uccess of the field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60"/>
            <a:ext cx="9144000" cy="52628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934670"/>
            <a:ext cx="7867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777777"/>
                </a:solidFill>
                <a:latin typeface="Arial" charset="0"/>
              </a:rPr>
              <a:t>A </a:t>
            </a:r>
            <a:r>
              <a:rPr lang="en-US" dirty="0" err="1">
                <a:solidFill>
                  <a:srgbClr val="777777"/>
                </a:solidFill>
                <a:latin typeface="Arial" charset="0"/>
              </a:rPr>
              <a:t>Bordbar</a:t>
            </a:r>
            <a:r>
              <a:rPr lang="en-US" dirty="0">
                <a:solidFill>
                  <a:srgbClr val="777777"/>
                </a:solidFill>
                <a:latin typeface="Arial" charset="0"/>
              </a:rPr>
              <a:t>, JM Monk, ZA King, BO </a:t>
            </a:r>
            <a:r>
              <a:rPr lang="en-US" dirty="0" err="1">
                <a:solidFill>
                  <a:srgbClr val="777777"/>
                </a:solidFill>
                <a:latin typeface="Arial" charset="0"/>
              </a:rPr>
              <a:t>Palsson</a:t>
            </a:r>
            <a:endParaRPr lang="en-US" dirty="0">
              <a:solidFill>
                <a:srgbClr val="777777"/>
              </a:solidFill>
              <a:latin typeface="Arial" charset="0"/>
            </a:endParaRPr>
          </a:p>
          <a:p>
            <a:r>
              <a:rPr lang="en-US" dirty="0">
                <a:solidFill>
                  <a:srgbClr val="777777"/>
                </a:solidFill>
                <a:latin typeface="Arial" charset="0"/>
              </a:rPr>
              <a:t>Nature Reviews Genetics 15 (2), 107-120</a:t>
            </a:r>
            <a:endParaRPr lang="en-US" b="0" i="0" dirty="0">
              <a:solidFill>
                <a:srgbClr val="777777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39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93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32" y="5616291"/>
            <a:ext cx="8471797" cy="66359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Software carpentry + Computational cell factory engineering course (2016)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32" y="146611"/>
            <a:ext cx="4835471" cy="22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schedule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836600"/>
            <a:ext cx="8496300" cy="57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materials and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Workshop materials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github.com/DD-DeCaF/icsb-tutorial</a:t>
            </a:r>
            <a:endParaRPr lang="en-US" dirty="0" smtClean="0"/>
          </a:p>
          <a:p>
            <a:r>
              <a:rPr lang="en-US" dirty="0" smtClean="0"/>
              <a:t>Workshop </a:t>
            </a:r>
            <a:r>
              <a:rPr lang="en-US" dirty="0" err="1" smtClean="0"/>
              <a:t>JupyterHub</a:t>
            </a:r>
            <a:endParaRPr lang="en-US" dirty="0" smtClean="0"/>
          </a:p>
          <a:p>
            <a:pPr lvl="1"/>
            <a:r>
              <a:rPr lang="en-US" dirty="0" smtClean="0"/>
              <a:t>No installation hassle of software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https://workshop.dd-decaf.eu</a:t>
            </a:r>
            <a:endParaRPr lang="en-US" dirty="0" smtClean="0"/>
          </a:p>
          <a:p>
            <a:pPr lvl="1"/>
            <a:r>
              <a:rPr lang="en-US" dirty="0" smtClean="0"/>
              <a:t>You will need to create a GitHub account if you don’t already have 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strain engineering problem</a:t>
            </a:r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5491023" y="1112355"/>
            <a:ext cx="1637188" cy="596473"/>
            <a:chOff x="4776603" y="1169055"/>
            <a:chExt cx="1637188" cy="596473"/>
          </a:xfrm>
        </p:grpSpPr>
        <p:sp>
          <p:nvSpPr>
            <p:cNvPr id="5" name="Oval 4"/>
            <p:cNvSpPr/>
            <p:nvPr/>
          </p:nvSpPr>
          <p:spPr>
            <a:xfrm>
              <a:off x="4776603" y="1225755"/>
              <a:ext cx="274702" cy="2747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54872" y="1169055"/>
              <a:ext cx="1358919" cy="596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Strain</a:t>
              </a:r>
              <a:endParaRPr lang="en-US" dirty="0"/>
            </a:p>
          </p:txBody>
        </p:sp>
      </p:grpSp>
      <p:sp>
        <p:nvSpPr>
          <p:cNvPr id="14" name="Oval 13"/>
          <p:cNvSpPr/>
          <p:nvPr/>
        </p:nvSpPr>
        <p:spPr>
          <a:xfrm>
            <a:off x="5054872" y="5500876"/>
            <a:ext cx="204114" cy="204114"/>
          </a:xfrm>
          <a:prstGeom prst="ellipse">
            <a:avLst/>
          </a:prstGeom>
          <a:solidFill>
            <a:srgbClr val="008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/>
          <p:cNvGrpSpPr/>
          <p:nvPr/>
        </p:nvGrpSpPr>
        <p:grpSpPr>
          <a:xfrm>
            <a:off x="771095" y="1839593"/>
            <a:ext cx="7949086" cy="4068663"/>
            <a:chOff x="771095" y="1839593"/>
            <a:chExt cx="7949086" cy="4068663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4858350" y="2578257"/>
              <a:ext cx="1336890" cy="752519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195240" y="1839593"/>
              <a:ext cx="25249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Theoretical</a:t>
              </a:r>
            </a:p>
            <a:p>
              <a:r>
                <a:rPr lang="en-US" dirty="0" smtClean="0"/>
                <a:t>maximum</a:t>
              </a:r>
            </a:p>
            <a:p>
              <a:r>
                <a:rPr lang="en-US" dirty="0" smtClean="0"/>
                <a:t>yield (determined</a:t>
              </a:r>
            </a:p>
            <a:p>
              <a:r>
                <a:rPr lang="en-US" dirty="0" smtClean="0"/>
                <a:t>by stoichiometric modeling)</a:t>
              </a:r>
              <a:endParaRPr lang="en-US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771095" y="2097934"/>
              <a:ext cx="2744192" cy="479587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515287" y="2577521"/>
              <a:ext cx="1898082" cy="131305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13369" y="3890574"/>
              <a:ext cx="471903" cy="2017682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>
            <a:off x="771095" y="5908256"/>
            <a:ext cx="6146084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71095" y="982276"/>
            <a:ext cx="0" cy="492598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4654235" y="4854483"/>
            <a:ext cx="430529" cy="676285"/>
            <a:chOff x="4654235" y="4854483"/>
            <a:chExt cx="430529" cy="676285"/>
          </a:xfrm>
        </p:grpSpPr>
        <p:sp>
          <p:nvSpPr>
            <p:cNvPr id="13" name="Oval 12"/>
            <p:cNvSpPr/>
            <p:nvPr/>
          </p:nvSpPr>
          <p:spPr>
            <a:xfrm>
              <a:off x="4654235" y="4854483"/>
              <a:ext cx="204114" cy="204114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14" idx="1"/>
              <a:endCxn id="13" idx="5"/>
            </p:cNvCxnSpPr>
            <p:nvPr/>
          </p:nvCxnSpPr>
          <p:spPr>
            <a:xfrm flipH="1" flipV="1">
              <a:off x="4828457" y="5028705"/>
              <a:ext cx="256307" cy="502063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2873912" y="4094688"/>
            <a:ext cx="1780323" cy="861852"/>
            <a:chOff x="2873912" y="4094688"/>
            <a:chExt cx="1780323" cy="861852"/>
          </a:xfrm>
        </p:grpSpPr>
        <p:sp>
          <p:nvSpPr>
            <p:cNvPr id="12" name="Oval 11"/>
            <p:cNvSpPr/>
            <p:nvPr/>
          </p:nvSpPr>
          <p:spPr>
            <a:xfrm>
              <a:off x="2873912" y="4094688"/>
              <a:ext cx="204114" cy="204114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13" idx="2"/>
              <a:endCxn id="12" idx="5"/>
            </p:cNvCxnSpPr>
            <p:nvPr/>
          </p:nvCxnSpPr>
          <p:spPr>
            <a:xfrm flipH="1" flipV="1">
              <a:off x="3048134" y="4268910"/>
              <a:ext cx="1606101" cy="687630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849121" y="5028705"/>
            <a:ext cx="835006" cy="234006"/>
            <a:chOff x="3849121" y="5028705"/>
            <a:chExt cx="835006" cy="234006"/>
          </a:xfrm>
        </p:grpSpPr>
        <p:sp>
          <p:nvSpPr>
            <p:cNvPr id="17" name="Oval 16"/>
            <p:cNvSpPr/>
            <p:nvPr/>
          </p:nvSpPr>
          <p:spPr>
            <a:xfrm>
              <a:off x="3849121" y="5058597"/>
              <a:ext cx="204114" cy="204114"/>
            </a:xfrm>
            <a:prstGeom prst="ellipse">
              <a:avLst/>
            </a:prstGeom>
            <a:solidFill>
              <a:srgbClr val="CC3333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3"/>
              <a:endCxn id="17" idx="6"/>
            </p:cNvCxnSpPr>
            <p:nvPr/>
          </p:nvCxnSpPr>
          <p:spPr>
            <a:xfrm flipH="1">
              <a:off x="4053235" y="5028705"/>
              <a:ext cx="630892" cy="131949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1309041" y="4378194"/>
            <a:ext cx="3345194" cy="578346"/>
            <a:chOff x="1309041" y="4378194"/>
            <a:chExt cx="3345194" cy="578346"/>
          </a:xfrm>
        </p:grpSpPr>
        <p:sp>
          <p:nvSpPr>
            <p:cNvPr id="27" name="Oval 26"/>
            <p:cNvSpPr/>
            <p:nvPr/>
          </p:nvSpPr>
          <p:spPr>
            <a:xfrm>
              <a:off x="1309041" y="4378194"/>
              <a:ext cx="204114" cy="204114"/>
            </a:xfrm>
            <a:prstGeom prst="ellipse">
              <a:avLst/>
            </a:prstGeom>
            <a:solidFill>
              <a:srgbClr val="CC3333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13" idx="2"/>
              <a:endCxn id="27" idx="6"/>
            </p:cNvCxnSpPr>
            <p:nvPr/>
          </p:nvCxnSpPr>
          <p:spPr>
            <a:xfrm flipH="1" flipV="1">
              <a:off x="1513155" y="4480251"/>
              <a:ext cx="3141080" cy="476289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2499704" y="4298802"/>
            <a:ext cx="476265" cy="953421"/>
            <a:chOff x="2499704" y="4298802"/>
            <a:chExt cx="476265" cy="953421"/>
          </a:xfrm>
        </p:grpSpPr>
        <p:cxnSp>
          <p:nvCxnSpPr>
            <p:cNvPr id="59" name="Straight Arrow Connector 58"/>
            <p:cNvCxnSpPr>
              <a:stCxn id="12" idx="4"/>
              <a:endCxn id="63" idx="0"/>
            </p:cNvCxnSpPr>
            <p:nvPr/>
          </p:nvCxnSpPr>
          <p:spPr>
            <a:xfrm flipH="1">
              <a:off x="2601761" y="4298802"/>
              <a:ext cx="374208" cy="749307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2499704" y="5048109"/>
              <a:ext cx="204114" cy="204114"/>
            </a:xfrm>
            <a:prstGeom prst="ellipse">
              <a:avLst/>
            </a:prstGeom>
            <a:solidFill>
              <a:srgbClr val="CC3333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193533" y="3709111"/>
            <a:ext cx="204114" cy="589691"/>
            <a:chOff x="2193533" y="3709111"/>
            <a:chExt cx="204114" cy="589691"/>
          </a:xfrm>
        </p:grpSpPr>
        <p:sp>
          <p:nvSpPr>
            <p:cNvPr id="24" name="Oval 23"/>
            <p:cNvSpPr/>
            <p:nvPr/>
          </p:nvSpPr>
          <p:spPr>
            <a:xfrm>
              <a:off x="2193533" y="4094688"/>
              <a:ext cx="204114" cy="204114"/>
            </a:xfrm>
            <a:prstGeom prst="ellipse">
              <a:avLst/>
            </a:prstGeom>
            <a:solidFill>
              <a:srgbClr val="CC3333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11" idx="4"/>
              <a:endCxn id="24" idx="0"/>
            </p:cNvCxnSpPr>
            <p:nvPr/>
          </p:nvCxnSpPr>
          <p:spPr>
            <a:xfrm flipH="1">
              <a:off x="2295590" y="3709111"/>
              <a:ext cx="102057" cy="385577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705928" y="3679219"/>
            <a:ext cx="619554" cy="415469"/>
            <a:chOff x="1705928" y="3679219"/>
            <a:chExt cx="619554" cy="415469"/>
          </a:xfrm>
        </p:grpSpPr>
        <p:sp>
          <p:nvSpPr>
            <p:cNvPr id="25" name="Oval 24"/>
            <p:cNvSpPr/>
            <p:nvPr/>
          </p:nvSpPr>
          <p:spPr>
            <a:xfrm>
              <a:off x="1705928" y="3890574"/>
              <a:ext cx="204114" cy="204114"/>
            </a:xfrm>
            <a:prstGeom prst="ellipse">
              <a:avLst/>
            </a:prstGeom>
            <a:solidFill>
              <a:srgbClr val="CC3333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11" idx="3"/>
              <a:endCxn id="25" idx="7"/>
            </p:cNvCxnSpPr>
            <p:nvPr/>
          </p:nvCxnSpPr>
          <p:spPr>
            <a:xfrm flipH="1">
              <a:off x="1880150" y="3679219"/>
              <a:ext cx="445332" cy="241247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1206984" y="3198826"/>
            <a:ext cx="1088606" cy="408228"/>
            <a:chOff x="1206984" y="3198826"/>
            <a:chExt cx="1088606" cy="408228"/>
          </a:xfrm>
        </p:grpSpPr>
        <p:sp>
          <p:nvSpPr>
            <p:cNvPr id="26" name="Oval 25"/>
            <p:cNvSpPr/>
            <p:nvPr/>
          </p:nvSpPr>
          <p:spPr>
            <a:xfrm>
              <a:off x="1206984" y="3198826"/>
              <a:ext cx="204114" cy="204114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1" idx="2"/>
              <a:endCxn id="26" idx="6"/>
            </p:cNvCxnSpPr>
            <p:nvPr/>
          </p:nvCxnSpPr>
          <p:spPr>
            <a:xfrm flipH="1" flipV="1">
              <a:off x="1411098" y="3300883"/>
              <a:ext cx="884492" cy="306171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2499704" y="3300883"/>
            <a:ext cx="578322" cy="306171"/>
            <a:chOff x="2499704" y="3300883"/>
            <a:chExt cx="578322" cy="306171"/>
          </a:xfrm>
        </p:grpSpPr>
        <p:sp>
          <p:nvSpPr>
            <p:cNvPr id="10" name="Oval 9"/>
            <p:cNvSpPr/>
            <p:nvPr/>
          </p:nvSpPr>
          <p:spPr>
            <a:xfrm>
              <a:off x="2873912" y="3300883"/>
              <a:ext cx="204114" cy="204114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/>
            <p:cNvCxnSpPr>
              <a:stCxn id="11" idx="6"/>
              <a:endCxn id="10" idx="3"/>
            </p:cNvCxnSpPr>
            <p:nvPr/>
          </p:nvCxnSpPr>
          <p:spPr>
            <a:xfrm flipV="1">
              <a:off x="2499704" y="3475105"/>
              <a:ext cx="404100" cy="131949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3078026" y="3890574"/>
            <a:ext cx="641375" cy="306171"/>
            <a:chOff x="3078026" y="3890574"/>
            <a:chExt cx="641375" cy="306171"/>
          </a:xfrm>
        </p:grpSpPr>
        <p:sp>
          <p:nvSpPr>
            <p:cNvPr id="16" name="Oval 15"/>
            <p:cNvSpPr/>
            <p:nvPr/>
          </p:nvSpPr>
          <p:spPr>
            <a:xfrm>
              <a:off x="3515287" y="3890574"/>
              <a:ext cx="204114" cy="204114"/>
            </a:xfrm>
            <a:prstGeom prst="ellipse">
              <a:avLst/>
            </a:prstGeom>
            <a:solidFill>
              <a:srgbClr val="CC3333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12" idx="6"/>
              <a:endCxn id="16" idx="2"/>
            </p:cNvCxnSpPr>
            <p:nvPr/>
          </p:nvCxnSpPr>
          <p:spPr>
            <a:xfrm flipV="1">
              <a:off x="3078026" y="3992631"/>
              <a:ext cx="437261" cy="204114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3719401" y="3992631"/>
            <a:ext cx="632414" cy="589677"/>
            <a:chOff x="3719401" y="3992631"/>
            <a:chExt cx="632414" cy="589677"/>
          </a:xfrm>
        </p:grpSpPr>
        <p:sp>
          <p:nvSpPr>
            <p:cNvPr id="15" name="Oval 14"/>
            <p:cNvSpPr/>
            <p:nvPr/>
          </p:nvSpPr>
          <p:spPr>
            <a:xfrm>
              <a:off x="4147701" y="4378194"/>
              <a:ext cx="204114" cy="204114"/>
            </a:xfrm>
            <a:prstGeom prst="ellipse">
              <a:avLst/>
            </a:prstGeom>
            <a:solidFill>
              <a:srgbClr val="FF66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/>
            <p:cNvCxnSpPr>
              <a:stCxn id="16" idx="6"/>
              <a:endCxn id="15" idx="1"/>
            </p:cNvCxnSpPr>
            <p:nvPr/>
          </p:nvCxnSpPr>
          <p:spPr>
            <a:xfrm>
              <a:off x="3719401" y="3992631"/>
              <a:ext cx="458192" cy="415455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2295590" y="3504997"/>
            <a:ext cx="608214" cy="619583"/>
            <a:chOff x="2295590" y="3504997"/>
            <a:chExt cx="608214" cy="619583"/>
          </a:xfrm>
        </p:grpSpPr>
        <p:sp>
          <p:nvSpPr>
            <p:cNvPr id="11" name="Oval 10"/>
            <p:cNvSpPr/>
            <p:nvPr/>
          </p:nvSpPr>
          <p:spPr>
            <a:xfrm>
              <a:off x="2295590" y="3504997"/>
              <a:ext cx="204114" cy="204114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12" idx="1"/>
              <a:endCxn id="11" idx="5"/>
            </p:cNvCxnSpPr>
            <p:nvPr/>
          </p:nvCxnSpPr>
          <p:spPr>
            <a:xfrm flipH="1" flipV="1">
              <a:off x="2469812" y="3679219"/>
              <a:ext cx="433992" cy="445361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 rot="16200000">
            <a:off x="-840884" y="1989680"/>
            <a:ext cx="2447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Product yield</a:t>
            </a:r>
            <a:endParaRPr lang="en-US" sz="2800" dirty="0"/>
          </a:p>
        </p:txBody>
      </p:sp>
      <p:sp>
        <p:nvSpPr>
          <p:cNvPr id="94" name="TextBox 93"/>
          <p:cNvSpPr txBox="1"/>
          <p:nvPr/>
        </p:nvSpPr>
        <p:spPr>
          <a:xfrm>
            <a:off x="4311440" y="6024931"/>
            <a:ext cx="230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Growth yield</a:t>
            </a:r>
            <a:endParaRPr lang="en-US" sz="2800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2204872" y="603631"/>
            <a:ext cx="1035730" cy="2697252"/>
            <a:chOff x="2204872" y="603631"/>
            <a:chExt cx="1035730" cy="2697252"/>
          </a:xfrm>
        </p:grpSpPr>
        <p:sp>
          <p:nvSpPr>
            <p:cNvPr id="9" name="Oval 8"/>
            <p:cNvSpPr/>
            <p:nvPr/>
          </p:nvSpPr>
          <p:spPr>
            <a:xfrm>
              <a:off x="2204872" y="690611"/>
              <a:ext cx="204114" cy="204114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>
              <a:stCxn id="10" idx="0"/>
              <a:endCxn id="9" idx="4"/>
            </p:cNvCxnSpPr>
            <p:nvPr/>
          </p:nvCxnSpPr>
          <p:spPr>
            <a:xfrm flipH="1" flipV="1">
              <a:off x="2306929" y="894725"/>
              <a:ext cx="669040" cy="2406158"/>
            </a:xfrm>
            <a:prstGeom prst="straightConnector1">
              <a:avLst/>
            </a:prstGeom>
            <a:ln>
              <a:solidFill>
                <a:srgbClr val="000000"/>
              </a:solidFill>
              <a:prstDash val="dot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2606745" y="1341975"/>
              <a:ext cx="633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???</a:t>
              </a:r>
              <a:endParaRPr lang="en-US" sz="28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389303" y="603631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$$$</a:t>
              </a:r>
              <a:endParaRPr lang="en-US" dirty="0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763790" y="1831915"/>
            <a:ext cx="1212179" cy="1468968"/>
            <a:chOff x="1763790" y="1831915"/>
            <a:chExt cx="1212179" cy="1468968"/>
          </a:xfrm>
        </p:grpSpPr>
        <p:sp>
          <p:nvSpPr>
            <p:cNvPr id="130" name="Oval 129"/>
            <p:cNvSpPr/>
            <p:nvPr/>
          </p:nvSpPr>
          <p:spPr>
            <a:xfrm>
              <a:off x="2000758" y="2201247"/>
              <a:ext cx="204114" cy="204114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/>
            <p:cNvCxnSpPr>
              <a:stCxn id="10" idx="0"/>
              <a:endCxn id="130" idx="4"/>
            </p:cNvCxnSpPr>
            <p:nvPr/>
          </p:nvCxnSpPr>
          <p:spPr>
            <a:xfrm flipH="1" flipV="1">
              <a:off x="2102815" y="2405361"/>
              <a:ext cx="873154" cy="895522"/>
            </a:xfrm>
            <a:prstGeom prst="straightConnector1">
              <a:avLst/>
            </a:prstGeom>
            <a:ln>
              <a:solidFill>
                <a:srgbClr val="000000"/>
              </a:solidFill>
              <a:prstDash val="dot"/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1763790" y="2577521"/>
              <a:ext cx="633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???</a:t>
              </a:r>
              <a:endParaRPr lang="en-US" sz="28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772888" y="1831915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$ </a:t>
              </a:r>
              <a:r>
                <a:rPr lang="en-US" dirty="0" smtClean="0">
                  <a:sym typeface="Wingdings"/>
                </a:rPr>
                <a:t></a:t>
              </a:r>
              <a:endParaRPr lang="en-US" dirty="0"/>
            </a:p>
          </p:txBody>
        </p:sp>
      </p:grpSp>
      <p:cxnSp>
        <p:nvCxnSpPr>
          <p:cNvPr id="139" name="Straight Connector 138"/>
          <p:cNvCxnSpPr/>
          <p:nvPr/>
        </p:nvCxnSpPr>
        <p:spPr>
          <a:xfrm>
            <a:off x="0" y="1076165"/>
            <a:ext cx="9144000" cy="0"/>
          </a:xfrm>
          <a:prstGeom prst="line">
            <a:avLst/>
          </a:prstGeom>
          <a:ln w="3175" cmpd="sng">
            <a:solidFill>
              <a:srgbClr val="26262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769759" y="724631"/>
            <a:ext cx="238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142179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3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380" y="5517636"/>
            <a:ext cx="1092200" cy="1031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traditional metabolic engineering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502" y="3735354"/>
            <a:ext cx="2952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Academic:</a:t>
            </a:r>
          </a:p>
          <a:p>
            <a:r>
              <a:rPr lang="en-US" dirty="0" smtClean="0"/>
              <a:t>Product titre &lt; 100 mg/L</a:t>
            </a:r>
          </a:p>
          <a:p>
            <a:r>
              <a:rPr lang="en-US" dirty="0"/>
              <a:t>2</a:t>
            </a:r>
            <a:r>
              <a:rPr lang="en-US" dirty="0" smtClean="0"/>
              <a:t> FTE for 3 years</a:t>
            </a:r>
          </a:p>
          <a:p>
            <a:r>
              <a:rPr lang="en-US" dirty="0" smtClean="0"/>
              <a:t>Cost $1M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14051" y="926149"/>
            <a:ext cx="2952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Commercial:</a:t>
            </a:r>
          </a:p>
          <a:p>
            <a:r>
              <a:rPr lang="en-US" dirty="0" smtClean="0"/>
              <a:t>Product titre &gt; 10 g/L </a:t>
            </a:r>
          </a:p>
          <a:p>
            <a:r>
              <a:rPr lang="en-US" dirty="0" smtClean="0"/>
              <a:t>&gt;25 FTE for &gt;5 years</a:t>
            </a:r>
          </a:p>
          <a:p>
            <a:r>
              <a:rPr lang="en-US" dirty="0" smtClean="0"/>
              <a:t>Cost &gt;$50M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0" y="1659467"/>
            <a:ext cx="9279467" cy="5198533"/>
          </a:xfrm>
          <a:custGeom>
            <a:avLst/>
            <a:gdLst>
              <a:gd name="connsiteX0" fmla="*/ 0 w 8890000"/>
              <a:gd name="connsiteY0" fmla="*/ 5198533 h 5198533"/>
              <a:gd name="connsiteX1" fmla="*/ 1236134 w 8890000"/>
              <a:gd name="connsiteY1" fmla="*/ 3810000 h 5198533"/>
              <a:gd name="connsiteX2" fmla="*/ 2929467 w 8890000"/>
              <a:gd name="connsiteY2" fmla="*/ 4826000 h 5198533"/>
              <a:gd name="connsiteX3" fmla="*/ 5757334 w 8890000"/>
              <a:gd name="connsiteY3" fmla="*/ 1439333 h 5198533"/>
              <a:gd name="connsiteX4" fmla="*/ 8890000 w 8890000"/>
              <a:gd name="connsiteY4" fmla="*/ 0 h 519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00" h="5198533">
                <a:moveTo>
                  <a:pt x="0" y="5198533"/>
                </a:moveTo>
                <a:cubicBezTo>
                  <a:pt x="373945" y="4535311"/>
                  <a:pt x="747890" y="3872089"/>
                  <a:pt x="1236134" y="3810000"/>
                </a:cubicBezTo>
                <a:cubicBezTo>
                  <a:pt x="1724378" y="3747911"/>
                  <a:pt x="2175934" y="5221111"/>
                  <a:pt x="2929467" y="4826000"/>
                </a:cubicBezTo>
                <a:cubicBezTo>
                  <a:pt x="3683000" y="4430889"/>
                  <a:pt x="4763912" y="2243666"/>
                  <a:pt x="5757334" y="1439333"/>
                </a:cubicBezTo>
                <a:cubicBezTo>
                  <a:pt x="6750756" y="635000"/>
                  <a:pt x="8890000" y="0"/>
                  <a:pt x="8890000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18196" y="6179920"/>
            <a:ext cx="179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Valley </a:t>
            </a:r>
            <a:r>
              <a:rPr lang="en-US" smtClean="0"/>
              <a:t>of Death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6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Bridging the valley of death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502" y="3735354"/>
            <a:ext cx="2952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Academic:</a:t>
            </a:r>
          </a:p>
          <a:p>
            <a:r>
              <a:rPr lang="en-US" dirty="0" smtClean="0"/>
              <a:t>Product titre &lt; 100 mg/L</a:t>
            </a:r>
          </a:p>
          <a:p>
            <a:r>
              <a:rPr lang="en-US" dirty="0"/>
              <a:t>2</a:t>
            </a:r>
            <a:r>
              <a:rPr lang="en-US" dirty="0" smtClean="0"/>
              <a:t> FTE for 3 years</a:t>
            </a:r>
          </a:p>
          <a:p>
            <a:r>
              <a:rPr lang="en-US" dirty="0" smtClean="0"/>
              <a:t>Cost $1M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14051" y="926149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Commercial:</a:t>
            </a:r>
          </a:p>
          <a:p>
            <a:r>
              <a:rPr lang="en-US" dirty="0" smtClean="0"/>
              <a:t>Product titre &gt; 10 g/L </a:t>
            </a:r>
          </a:p>
          <a:p>
            <a:r>
              <a:rPr lang="en-US" dirty="0" smtClean="0"/>
              <a:t>Cost &lt;$</a:t>
            </a:r>
            <a:r>
              <a:rPr lang="en-US" dirty="0"/>
              <a:t>2</a:t>
            </a:r>
            <a:r>
              <a:rPr lang="en-US" dirty="0" smtClean="0"/>
              <a:t>0M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0" y="1659467"/>
            <a:ext cx="9279467" cy="5198533"/>
          </a:xfrm>
          <a:custGeom>
            <a:avLst/>
            <a:gdLst>
              <a:gd name="connsiteX0" fmla="*/ 0 w 8890000"/>
              <a:gd name="connsiteY0" fmla="*/ 5198533 h 5198533"/>
              <a:gd name="connsiteX1" fmla="*/ 1236134 w 8890000"/>
              <a:gd name="connsiteY1" fmla="*/ 3810000 h 5198533"/>
              <a:gd name="connsiteX2" fmla="*/ 2929467 w 8890000"/>
              <a:gd name="connsiteY2" fmla="*/ 4826000 h 5198533"/>
              <a:gd name="connsiteX3" fmla="*/ 5757334 w 8890000"/>
              <a:gd name="connsiteY3" fmla="*/ 1439333 h 5198533"/>
              <a:gd name="connsiteX4" fmla="*/ 8890000 w 8890000"/>
              <a:gd name="connsiteY4" fmla="*/ 0 h 519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00" h="5198533">
                <a:moveTo>
                  <a:pt x="0" y="5198533"/>
                </a:moveTo>
                <a:cubicBezTo>
                  <a:pt x="373945" y="4535311"/>
                  <a:pt x="747890" y="3872089"/>
                  <a:pt x="1236134" y="3810000"/>
                </a:cubicBezTo>
                <a:cubicBezTo>
                  <a:pt x="1724378" y="3747911"/>
                  <a:pt x="2175934" y="5221111"/>
                  <a:pt x="2929467" y="4826000"/>
                </a:cubicBezTo>
                <a:cubicBezTo>
                  <a:pt x="3683000" y="4430889"/>
                  <a:pt x="4763912" y="2243666"/>
                  <a:pt x="5757334" y="1439333"/>
                </a:cubicBezTo>
                <a:cubicBezTo>
                  <a:pt x="6750756" y="635000"/>
                  <a:pt x="8890000" y="0"/>
                  <a:pt x="8890000" y="0"/>
                </a:cubicBezTo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8288" y="676656"/>
            <a:ext cx="9162288" cy="6144768"/>
          </a:xfrm>
          <a:custGeom>
            <a:avLst/>
            <a:gdLst>
              <a:gd name="connsiteX0" fmla="*/ 0 w 9162288"/>
              <a:gd name="connsiteY0" fmla="*/ 6144768 h 6144768"/>
              <a:gd name="connsiteX1" fmla="*/ 1261872 w 9162288"/>
              <a:gd name="connsiteY1" fmla="*/ 4736592 h 6144768"/>
              <a:gd name="connsiteX2" fmla="*/ 6382512 w 9162288"/>
              <a:gd name="connsiteY2" fmla="*/ 2871216 h 6144768"/>
              <a:gd name="connsiteX3" fmla="*/ 9162288 w 9162288"/>
              <a:gd name="connsiteY3" fmla="*/ 0 h 614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2288" h="6144768">
                <a:moveTo>
                  <a:pt x="0" y="6144768"/>
                </a:moveTo>
                <a:cubicBezTo>
                  <a:pt x="99060" y="5713476"/>
                  <a:pt x="198120" y="5282184"/>
                  <a:pt x="1261872" y="4736592"/>
                </a:cubicBezTo>
                <a:cubicBezTo>
                  <a:pt x="2325624" y="4191000"/>
                  <a:pt x="5065776" y="3660648"/>
                  <a:pt x="6382512" y="2871216"/>
                </a:cubicBezTo>
                <a:cubicBezTo>
                  <a:pt x="7699248" y="2081784"/>
                  <a:pt x="8570976" y="493776"/>
                  <a:pt x="9162288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251023" y="993615"/>
            <a:ext cx="2264137" cy="1950753"/>
            <a:chOff x="3251023" y="993615"/>
            <a:chExt cx="2264137" cy="1950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51023" y="1423929"/>
              <a:ext cx="2264137" cy="152043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983049" y="993615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Omics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05215" y="842567"/>
            <a:ext cx="2355376" cy="2892787"/>
            <a:chOff x="805215" y="842567"/>
            <a:chExt cx="2355376" cy="28927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215" y="1248475"/>
              <a:ext cx="2355376" cy="24868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76742" y="842567"/>
              <a:ext cx="1883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 automation</a:t>
              </a:r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380" y="5517636"/>
            <a:ext cx="1092200" cy="103161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18196" y="6179920"/>
            <a:ext cx="179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Valley 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of Death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509905" y="2842724"/>
            <a:ext cx="2524798" cy="3978700"/>
            <a:chOff x="6509905" y="2842724"/>
            <a:chExt cx="2524798" cy="3978700"/>
          </a:xfrm>
        </p:grpSpPr>
        <p:sp>
          <p:nvSpPr>
            <p:cNvPr id="11" name="TextBox 10"/>
            <p:cNvSpPr txBox="1"/>
            <p:nvPr/>
          </p:nvSpPr>
          <p:spPr>
            <a:xfrm>
              <a:off x="7015145" y="3503364"/>
              <a:ext cx="19447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Systems biology</a:t>
              </a:r>
              <a:endParaRPr lang="en-US" dirty="0"/>
            </a:p>
            <a:p>
              <a:pPr algn="r"/>
              <a:r>
                <a:rPr lang="en-US" dirty="0"/>
                <a:t>g</a:t>
              </a:r>
              <a:r>
                <a:rPr lang="en-US" dirty="0" smtClean="0"/>
                <a:t>uided design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096"/>
            <a:stretch/>
          </p:blipFill>
          <p:spPr>
            <a:xfrm>
              <a:off x="6509905" y="4086751"/>
              <a:ext cx="2524798" cy="273467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3700" y="2842724"/>
              <a:ext cx="660640" cy="660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437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tools to be covered in this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7996" y="979521"/>
            <a:ext cx="8397933" cy="4683259"/>
            <a:chOff x="0" y="879341"/>
            <a:chExt cx="9144000" cy="50993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79342"/>
              <a:ext cx="9144000" cy="50993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1550" y="879341"/>
              <a:ext cx="1822450" cy="702631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2" y="5523080"/>
            <a:ext cx="1124618" cy="11246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5552182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Developed by Zachary King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362" y="6085389"/>
            <a:ext cx="3276600" cy="65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27354"/>
            <a:ext cx="9144000" cy="6414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4582" y="5573446"/>
            <a:ext cx="2060403" cy="1149021"/>
            <a:chOff x="0" y="879341"/>
            <a:chExt cx="9144000" cy="50993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879342"/>
              <a:ext cx="9144000" cy="50993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1550" y="879341"/>
              <a:ext cx="1822450" cy="702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23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opencobra.github.io</a:t>
            </a:r>
            <a:r>
              <a:rPr lang="en-US" dirty="0"/>
              <a:t>/</a:t>
            </a:r>
            <a:r>
              <a:rPr lang="en-US" dirty="0" err="1"/>
              <a:t>cobrapy</a:t>
            </a:r>
            <a:r>
              <a:rPr lang="en-US" dirty="0"/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" y="1139125"/>
            <a:ext cx="8696760" cy="45797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4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spiration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TU CFB clean">
  <a:themeElements>
    <a:clrScheme name="DTU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9900"/>
      </a:accent1>
      <a:accent2>
        <a:srgbClr val="99CC33"/>
      </a:accent2>
      <a:accent3>
        <a:srgbClr val="990066"/>
      </a:accent3>
      <a:accent4>
        <a:srgbClr val="3366CC"/>
      </a:accent4>
      <a:accent5>
        <a:srgbClr val="990000"/>
      </a:accent5>
      <a:accent6>
        <a:srgbClr val="999999"/>
      </a:accent6>
      <a:hlink>
        <a:srgbClr val="3366CC"/>
      </a:hlink>
      <a:folHlink>
        <a:srgbClr val="999999"/>
      </a:folHlink>
    </a:clrScheme>
    <a:fontScheme name="DTU Corporate UK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TU Corporate UK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39933</TotalTime>
  <Words>995</Words>
  <Application>Microsoft Macintosh PowerPoint</Application>
  <PresentationFormat>On-screen Show (4:3)</PresentationFormat>
  <Paragraphs>111</Paragraphs>
  <Slides>27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Calibri</vt:lpstr>
      <vt:lpstr>ＭＳ Ｐゴシック</vt:lpstr>
      <vt:lpstr>News Gothic MT</vt:lpstr>
      <vt:lpstr>Optima</vt:lpstr>
      <vt:lpstr>Roboto</vt:lpstr>
      <vt:lpstr>Verdana</vt:lpstr>
      <vt:lpstr>Wingdings</vt:lpstr>
      <vt:lpstr>Arial</vt:lpstr>
      <vt:lpstr>Office Theme</vt:lpstr>
      <vt:lpstr>Custom Design</vt:lpstr>
      <vt:lpstr>DTU CFB clean</vt:lpstr>
      <vt:lpstr>Blank</vt:lpstr>
      <vt:lpstr>ICSB 2017 Workshop: DD-DeCaF, cobrapy, escher and cameo</vt:lpstr>
      <vt:lpstr>NNF Center for Biosustainability</vt:lpstr>
      <vt:lpstr>The strain engineering problem</vt:lpstr>
      <vt:lpstr>The problem with traditional metabolic engineering</vt:lpstr>
      <vt:lpstr>Bridging the valley of death</vt:lpstr>
      <vt:lpstr>Software tools to be covered in this workshop</vt:lpstr>
      <vt:lpstr> </vt:lpstr>
      <vt:lpstr> </vt:lpstr>
      <vt:lpstr>http://opencobra.github.io/cobrapy/</vt:lpstr>
      <vt:lpstr>PowerPoint Presentation</vt:lpstr>
      <vt:lpstr>Workflow</vt:lpstr>
      <vt:lpstr>http://try.cameo.bio</vt:lpstr>
      <vt:lpstr>H2020: Data-Driven Design of Cell Factories and Communities</vt:lpstr>
      <vt:lpstr>Horizon 2020: Data-Driven Design of Cell Factories and Communities</vt:lpstr>
      <vt:lpstr>Constraint-based modeling</vt:lpstr>
      <vt:lpstr>Flux balance analysis: derivation</vt:lpstr>
      <vt:lpstr>Flux balance analysis: constraints</vt:lpstr>
      <vt:lpstr>The biomass equation</vt:lpstr>
      <vt:lpstr>Predict gene essentiality with FBA</vt:lpstr>
      <vt:lpstr>Phenotypic Phase Planes (PPP)</vt:lpstr>
      <vt:lpstr>Adaptive laboratory evolution confirms FBA predictions</vt:lpstr>
      <vt:lpstr>Adaptive laboratory evolution confirms FBA predictions</vt:lpstr>
      <vt:lpstr>Success of the field</vt:lpstr>
      <vt:lpstr>Workshop details</vt:lpstr>
      <vt:lpstr>Software carpentry + Computational cell factory engineering course (2016)</vt:lpstr>
      <vt:lpstr>Workshop schedule</vt:lpstr>
      <vt:lpstr>Workshop materials and server</vt:lpstr>
    </vt:vector>
  </TitlesOfParts>
  <Company>The Novo Nordisk Foundation Center for Biosustainability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VIZBI 2014</dc:title>
  <dc:creator>Nikolaus Sonnenschein</dc:creator>
  <cp:lastModifiedBy>Nikolaus Sonnenschein</cp:lastModifiedBy>
  <cp:revision>320</cp:revision>
  <cp:lastPrinted>2017-08-06T12:26:13Z</cp:lastPrinted>
  <dcterms:created xsi:type="dcterms:W3CDTF">2014-03-07T16:30:52Z</dcterms:created>
  <dcterms:modified xsi:type="dcterms:W3CDTF">2017-08-06T12:31:53Z</dcterms:modified>
</cp:coreProperties>
</file>